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6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3" r:id="rId1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2016. 08. 24.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36731" y="1752600"/>
            <a:ext cx="6858002" cy="1828800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Faállomány </a:t>
            </a:r>
            <a:r>
              <a:rPr lang="hu-HU" dirty="0" err="1"/>
              <a:t>gazd</a:t>
            </a:r>
            <a:r>
              <a:rPr lang="hu" dirty="0"/>
              <a:t>álkodás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31370" y="3652520"/>
            <a:ext cx="6858002" cy="9144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hu" dirty="0"/>
              <a:t>Lukács Zoltán</a:t>
            </a:r>
          </a:p>
          <a:p>
            <a:pPr rtl="0"/>
            <a:r>
              <a:rPr lang="hu" dirty="0"/>
              <a:t>minősített favizsgál</a:t>
            </a:r>
            <a:r>
              <a:rPr lang="hu-HU" dirty="0"/>
              <a:t>ó</a:t>
            </a:r>
          </a:p>
          <a:p>
            <a:pPr rtl="0"/>
            <a:r>
              <a:rPr lang="hu-HU" dirty="0"/>
              <a:t>Favizsgáló- faápoló szakmérnök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E</a:t>
            </a:r>
            <a:r>
              <a:rPr lang="hu-HU" dirty="0"/>
              <a:t>g</a:t>
            </a:r>
            <a:r>
              <a:rPr lang="hu" dirty="0"/>
              <a:t>y fa ápolása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Egy fát kiszemelni</a:t>
            </a:r>
          </a:p>
          <a:p>
            <a:pPr rtl="0"/>
            <a:r>
              <a:rPr lang="hu-HU" dirty="0"/>
              <a:t>Szakszerűen leápolni</a:t>
            </a:r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7825348" y="1179294"/>
            <a:ext cx="277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faápolás nem </a:t>
            </a:r>
          </a:p>
          <a:p>
            <a:r>
              <a:rPr lang="hu-HU" dirty="0"/>
              <a:t>faállomány fenntartás</a:t>
            </a:r>
          </a:p>
        </p:txBody>
      </p:sp>
      <p:sp>
        <p:nvSpPr>
          <p:cNvPr id="9" name="Szalag: felfelé billentett 8">
            <a:extLst>
              <a:ext uri="{FF2B5EF4-FFF2-40B4-BE49-F238E27FC236}">
                <a16:creationId xmlns:a16="http://schemas.microsoft.com/office/drawing/2014/main" id="{2D21EBBD-3250-43E1-BB8B-E85B1F539FD0}"/>
              </a:ext>
            </a:extLst>
          </p:cNvPr>
          <p:cNvSpPr/>
          <p:nvPr/>
        </p:nvSpPr>
        <p:spPr>
          <a:xfrm>
            <a:off x="6094413" y="3721842"/>
            <a:ext cx="5681027" cy="2120158"/>
          </a:xfrm>
          <a:prstGeom prst="ribbon2">
            <a:avLst>
              <a:gd name="adj1" fmla="val 30674"/>
              <a:gd name="adj2" fmla="val 5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Meg lehet győzni a zsűrit!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57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E</a:t>
            </a:r>
            <a:r>
              <a:rPr lang="hu-HU" dirty="0"/>
              <a:t>g</a:t>
            </a:r>
            <a:r>
              <a:rPr lang="hu" dirty="0"/>
              <a:t>y</a:t>
            </a:r>
            <a:r>
              <a:rPr lang="hu-HU" dirty="0"/>
              <a:t>ép szempontok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Környezetvédelem</a:t>
            </a:r>
          </a:p>
          <a:p>
            <a:pPr rtl="0"/>
            <a:r>
              <a:rPr lang="hu-HU" dirty="0"/>
              <a:t>Oktatás, nevelés területe</a:t>
            </a:r>
          </a:p>
          <a:p>
            <a:pPr rtl="0"/>
            <a:r>
              <a:rPr lang="hu-HU" dirty="0"/>
              <a:t>Szakszerűen leápolni</a:t>
            </a:r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7825348" y="1179294"/>
            <a:ext cx="277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faápolás nem </a:t>
            </a:r>
          </a:p>
          <a:p>
            <a:r>
              <a:rPr lang="hu-HU" dirty="0"/>
              <a:t>faállomány fenntartás</a:t>
            </a:r>
          </a:p>
        </p:txBody>
      </p:sp>
    </p:spTree>
    <p:extLst>
      <p:ext uri="{BB962C8B-B14F-4D97-AF65-F5344CB8AC3E}">
        <p14:creationId xmlns:p14="http://schemas.microsoft.com/office/powerpoint/2010/main" val="19048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Jó felkészülést!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Faállomány gazdálkodás</a:t>
            </a:r>
            <a:endParaRPr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hu-HU" dirty="0"/>
              <a:t>faállományok</a:t>
            </a:r>
            <a:endParaRPr dirty="0"/>
          </a:p>
          <a:p>
            <a:pPr rtl="0"/>
            <a:r>
              <a:rPr lang="hu-HU" dirty="0"/>
              <a:t>faállomány nyilvántartása</a:t>
            </a:r>
          </a:p>
          <a:p>
            <a:pPr rtl="0"/>
            <a:r>
              <a:rPr lang="hu-HU" dirty="0"/>
              <a:t>faállomány kezelési terve</a:t>
            </a:r>
          </a:p>
          <a:p>
            <a:pPr rtl="0"/>
            <a:r>
              <a:rPr lang="hu-HU" dirty="0"/>
              <a:t>faállomány védelme</a:t>
            </a:r>
          </a:p>
          <a:p>
            <a:pPr rtl="0"/>
            <a:r>
              <a:rPr lang="hu-HU" dirty="0"/>
              <a:t>faállomány gondozása</a:t>
            </a:r>
          </a:p>
          <a:p>
            <a:pPr rtl="0"/>
            <a:r>
              <a:rPr lang="hu-HU" dirty="0"/>
              <a:t>fakivágások, fasorleváltások</a:t>
            </a:r>
          </a:p>
          <a:p>
            <a:pPr rtl="0"/>
            <a:r>
              <a:rPr lang="hu-HU" dirty="0"/>
              <a:t>faállomány fejlesztése</a:t>
            </a:r>
          </a:p>
          <a:p>
            <a:pPr rtl="0"/>
            <a:r>
              <a:rPr lang="hu-HU" dirty="0"/>
              <a:t>egy fa ápolása</a:t>
            </a:r>
          </a:p>
          <a:p>
            <a:pPr rtl="0"/>
            <a:r>
              <a:rPr lang="hu-HU" dirty="0"/>
              <a:t>egyéb szempontok</a:t>
            </a:r>
            <a:endParaRPr dirty="0"/>
          </a:p>
          <a:p>
            <a:pPr rtl="0"/>
            <a:endParaRPr dirty="0"/>
          </a:p>
        </p:txBody>
      </p:sp>
      <p:sp>
        <p:nvSpPr>
          <p:cNvPr id="2" name="Szalag: felfelé billentett 1">
            <a:extLst>
              <a:ext uri="{FF2B5EF4-FFF2-40B4-BE49-F238E27FC236}">
                <a16:creationId xmlns:a16="http://schemas.microsoft.com/office/drawing/2014/main" id="{D116F2A8-089D-4214-9325-8F6EAC45D46F}"/>
              </a:ext>
            </a:extLst>
          </p:cNvPr>
          <p:cNvSpPr/>
          <p:nvPr/>
        </p:nvSpPr>
        <p:spPr>
          <a:xfrm>
            <a:off x="6880194" y="4236779"/>
            <a:ext cx="3968212" cy="100326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1E691CE-138C-48C3-B9AE-3CBD882C27D9}"/>
              </a:ext>
            </a:extLst>
          </p:cNvPr>
          <p:cNvSpPr txBox="1"/>
          <p:nvPr/>
        </p:nvSpPr>
        <p:spPr>
          <a:xfrm>
            <a:off x="8154087" y="4452891"/>
            <a:ext cx="170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javaslatok</a:t>
            </a:r>
          </a:p>
        </p:txBody>
      </p:sp>
      <p:sp>
        <p:nvSpPr>
          <p:cNvPr id="4" name="Beszédbuborék: ellipszis 3">
            <a:extLst>
              <a:ext uri="{FF2B5EF4-FFF2-40B4-BE49-F238E27FC236}">
                <a16:creationId xmlns:a16="http://schemas.microsoft.com/office/drawing/2014/main" id="{5D914FB7-B7C5-4644-B3CC-FD3F3D28D3BD}"/>
              </a:ext>
            </a:extLst>
          </p:cNvPr>
          <p:cNvSpPr/>
          <p:nvPr/>
        </p:nvSpPr>
        <p:spPr>
          <a:xfrm>
            <a:off x="7745715" y="366344"/>
            <a:ext cx="2996266" cy="1664218"/>
          </a:xfrm>
          <a:prstGeom prst="wedgeEllipseCallout">
            <a:avLst>
              <a:gd name="adj1" fmla="val -63128"/>
              <a:gd name="adj2" fmla="val 529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929F19C-8526-4B06-85B8-8FB331F885A7}"/>
              </a:ext>
            </a:extLst>
          </p:cNvPr>
          <p:cNvSpPr txBox="1"/>
          <p:nvPr/>
        </p:nvSpPr>
        <p:spPr>
          <a:xfrm>
            <a:off x="8371642" y="366344"/>
            <a:ext cx="2130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A fa a városban nem dísz, hanem az élet feltétele!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Faállomány</a:t>
            </a:r>
            <a:r>
              <a:rPr lang="hu-HU" dirty="0"/>
              <a:t>ok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F</a:t>
            </a:r>
            <a:r>
              <a:rPr lang="hu" dirty="0"/>
              <a:t>asorok</a:t>
            </a:r>
          </a:p>
          <a:p>
            <a:pPr rtl="0"/>
            <a:r>
              <a:rPr lang="hu-HU" dirty="0"/>
              <a:t>P</a:t>
            </a:r>
            <a:r>
              <a:rPr lang="hu" dirty="0"/>
              <a:t>arkfák</a:t>
            </a:r>
          </a:p>
          <a:p>
            <a:pPr rtl="0"/>
            <a:r>
              <a:rPr lang="hu-HU" dirty="0"/>
              <a:t>Ö</a:t>
            </a:r>
            <a:r>
              <a:rPr lang="hu" dirty="0"/>
              <a:t>nkormányzati intzémények fái (</a:t>
            </a:r>
            <a:r>
              <a:rPr lang="hu-HU" dirty="0"/>
              <a:t>temető, sportpálya, iskola)</a:t>
            </a:r>
          </a:p>
          <a:p>
            <a:pPr rtl="0"/>
            <a:r>
              <a:rPr lang="hu-HU" dirty="0"/>
              <a:t>Önkormányzati erdő</a:t>
            </a:r>
          </a:p>
          <a:p>
            <a:pPr rtl="0"/>
            <a:r>
              <a:rPr lang="hu-HU" dirty="0"/>
              <a:t>Magánterületek faállománya</a:t>
            </a:r>
            <a:endParaRPr lang="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7892249" y="1145219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teljes faállománnyal </a:t>
            </a:r>
          </a:p>
          <a:p>
            <a:r>
              <a:rPr lang="hu-HU" dirty="0"/>
              <a:t>kell gazdálkodni!</a:t>
            </a:r>
          </a:p>
        </p:txBody>
      </p:sp>
    </p:spTree>
    <p:extLst>
      <p:ext uri="{BB962C8B-B14F-4D97-AF65-F5344CB8AC3E}">
        <p14:creationId xmlns:p14="http://schemas.microsoft.com/office/powerpoint/2010/main" val="21989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Faállo</a:t>
            </a:r>
            <a:r>
              <a:rPr lang="hu-HU" dirty="0" err="1"/>
              <a:t>mány</a:t>
            </a:r>
            <a:r>
              <a:rPr lang="hu-HU" dirty="0"/>
              <a:t> nyilvántartása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„Z” lap nem elég</a:t>
            </a:r>
            <a:endParaRPr lang="hu" dirty="0"/>
          </a:p>
          <a:p>
            <a:pPr rtl="0"/>
            <a:r>
              <a:rPr lang="hu-HU" dirty="0"/>
              <a:t>fakataszter</a:t>
            </a:r>
            <a:endParaRPr lang="hu" dirty="0"/>
          </a:p>
          <a:p>
            <a:pPr rtl="0"/>
            <a:r>
              <a:rPr lang="hu-HU" dirty="0"/>
              <a:t>rendszám</a:t>
            </a:r>
          </a:p>
          <a:p>
            <a:pPr rtl="0"/>
            <a:r>
              <a:rPr lang="hu-HU" dirty="0"/>
              <a:t>érték meghatározás</a:t>
            </a:r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7892249" y="1145219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Fakataszter nélkül </a:t>
            </a:r>
          </a:p>
          <a:p>
            <a:r>
              <a:rPr lang="hu-HU" dirty="0"/>
              <a:t>nem lehet gazdálkodni!</a:t>
            </a:r>
          </a:p>
        </p:txBody>
      </p:sp>
      <p:sp>
        <p:nvSpPr>
          <p:cNvPr id="9" name="Szalag: felfelé billentett 8">
            <a:extLst>
              <a:ext uri="{FF2B5EF4-FFF2-40B4-BE49-F238E27FC236}">
                <a16:creationId xmlns:a16="http://schemas.microsoft.com/office/drawing/2014/main" id="{2D21EBBD-3250-43E1-BB8B-E85B1F539FD0}"/>
              </a:ext>
            </a:extLst>
          </p:cNvPr>
          <p:cNvSpPr/>
          <p:nvPr/>
        </p:nvSpPr>
        <p:spPr>
          <a:xfrm>
            <a:off x="5614368" y="3851704"/>
            <a:ext cx="5732766" cy="186107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Területek osztályozása!</a:t>
            </a:r>
          </a:p>
          <a:p>
            <a:pPr algn="ctr"/>
            <a:r>
              <a:rPr lang="hu-HU" dirty="0"/>
              <a:t>Nyilvános adatok!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Faállo</a:t>
            </a:r>
            <a:r>
              <a:rPr lang="hu-HU" dirty="0" err="1"/>
              <a:t>mány</a:t>
            </a:r>
            <a:r>
              <a:rPr lang="hu-HU" dirty="0"/>
              <a:t> kezelési terv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7644" y="1791550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Célok meghatározása</a:t>
            </a:r>
          </a:p>
          <a:p>
            <a:pPr lvl="1"/>
            <a:r>
              <a:rPr lang="hu-HU" dirty="0"/>
              <a:t>Kiegyenlített zöld tömeg</a:t>
            </a:r>
          </a:p>
          <a:p>
            <a:pPr lvl="1"/>
            <a:r>
              <a:rPr lang="hu-HU" dirty="0"/>
              <a:t>Fajok cseréje</a:t>
            </a:r>
          </a:p>
          <a:p>
            <a:pPr lvl="1"/>
            <a:r>
              <a:rPr lang="hu-HU" dirty="0"/>
              <a:t>Városképhez illő fajok telepítése</a:t>
            </a:r>
          </a:p>
          <a:p>
            <a:pPr lvl="1"/>
            <a:r>
              <a:rPr lang="hu-HU" dirty="0"/>
              <a:t>Zöld hálózat kialakítása</a:t>
            </a:r>
          </a:p>
          <a:p>
            <a:pPr rtl="0"/>
            <a:r>
              <a:rPr lang="hu-HU" dirty="0"/>
              <a:t>Rövid, közép és hosszútávú terv</a:t>
            </a:r>
            <a:endParaRPr lang="hu" dirty="0"/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7892249" y="1145219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Faállomány nem </a:t>
            </a:r>
          </a:p>
          <a:p>
            <a:r>
              <a:rPr lang="hu-HU" dirty="0"/>
              <a:t>ciklusban gondolkodik!</a:t>
            </a:r>
          </a:p>
        </p:txBody>
      </p:sp>
      <p:sp>
        <p:nvSpPr>
          <p:cNvPr id="9" name="Szalag: felfelé billentett 8">
            <a:extLst>
              <a:ext uri="{FF2B5EF4-FFF2-40B4-BE49-F238E27FC236}">
                <a16:creationId xmlns:a16="http://schemas.microsoft.com/office/drawing/2014/main" id="{2D21EBBD-3250-43E1-BB8B-E85B1F539FD0}"/>
              </a:ext>
            </a:extLst>
          </p:cNvPr>
          <p:cNvSpPr/>
          <p:nvPr/>
        </p:nvSpPr>
        <p:spPr>
          <a:xfrm>
            <a:off x="6094412" y="3027678"/>
            <a:ext cx="5894387" cy="2685103"/>
          </a:xfrm>
          <a:prstGeom prst="ribbon2">
            <a:avLst>
              <a:gd name="adj1" fmla="val 30674"/>
              <a:gd name="adj2" fmla="val 5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Ha 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Ha nincs kezelési terv, akkor legalább a tervezést el kellene kezdeni!</a:t>
            </a:r>
          </a:p>
          <a:p>
            <a:pPr algn="ctr"/>
            <a:r>
              <a:rPr lang="hu-HU" dirty="0"/>
              <a:t>Kisebb terület tervét el lehet készíteni!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97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Faállo</a:t>
            </a:r>
            <a:r>
              <a:rPr lang="hu-HU" dirty="0" err="1"/>
              <a:t>mány</a:t>
            </a:r>
            <a:r>
              <a:rPr lang="hu-HU" dirty="0"/>
              <a:t> védelme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9772" y="1791550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Helyi rendelet</a:t>
            </a:r>
          </a:p>
          <a:p>
            <a:pPr rtl="0"/>
            <a:r>
              <a:rPr lang="hu-HU" dirty="0"/>
              <a:t>Fahely védelem</a:t>
            </a:r>
          </a:p>
          <a:p>
            <a:pPr rtl="0"/>
            <a:r>
              <a:rPr lang="hu-HU" dirty="0"/>
              <a:t>Fa védelme építési területen</a:t>
            </a:r>
          </a:p>
          <a:p>
            <a:pPr rtl="0"/>
            <a:r>
              <a:rPr lang="hu-HU" dirty="0"/>
              <a:t>Minden 100 év felett fa lehet védett</a:t>
            </a:r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7892249" y="1145219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legegyszerűbb a </a:t>
            </a:r>
          </a:p>
          <a:p>
            <a:r>
              <a:rPr lang="hu-HU" dirty="0"/>
              <a:t>meglévő fákat védeni!</a:t>
            </a:r>
          </a:p>
        </p:txBody>
      </p:sp>
      <p:sp>
        <p:nvSpPr>
          <p:cNvPr id="9" name="Szalag: felfelé billentett 8">
            <a:extLst>
              <a:ext uri="{FF2B5EF4-FFF2-40B4-BE49-F238E27FC236}">
                <a16:creationId xmlns:a16="http://schemas.microsoft.com/office/drawing/2014/main" id="{2D21EBBD-3250-43E1-BB8B-E85B1F539FD0}"/>
              </a:ext>
            </a:extLst>
          </p:cNvPr>
          <p:cNvSpPr/>
          <p:nvPr/>
        </p:nvSpPr>
        <p:spPr>
          <a:xfrm>
            <a:off x="5933439" y="3515341"/>
            <a:ext cx="5384801" cy="2296197"/>
          </a:xfrm>
          <a:prstGeom prst="ribbon2">
            <a:avLst>
              <a:gd name="adj1" fmla="val 30674"/>
              <a:gd name="adj2" fmla="val 5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Helyi rendelet áttekintése.</a:t>
            </a:r>
          </a:p>
          <a:p>
            <a:pPr algn="ctr"/>
            <a:r>
              <a:rPr lang="hu-HU" dirty="0"/>
              <a:t>Egy-két fa védetté nyilvánítása.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47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Faállo</a:t>
            </a:r>
            <a:r>
              <a:rPr lang="hu-HU" dirty="0" err="1"/>
              <a:t>mány</a:t>
            </a:r>
            <a:r>
              <a:rPr lang="hu-HU" dirty="0"/>
              <a:t> gondozása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726858" cy="418795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hu-HU" dirty="0"/>
              <a:t>Rendszeres feladat</a:t>
            </a:r>
          </a:p>
          <a:p>
            <a:pPr rtl="0"/>
            <a:r>
              <a:rPr lang="hu-HU" dirty="0"/>
              <a:t>Leggyakoribb feladat a metszés</a:t>
            </a:r>
          </a:p>
          <a:p>
            <a:pPr rtl="0"/>
            <a:r>
              <a:rPr lang="hu-HU" dirty="0"/>
              <a:t>A faápolás szakmunka</a:t>
            </a:r>
          </a:p>
          <a:p>
            <a:pPr rtl="0"/>
            <a:r>
              <a:rPr lang="hu-HU" dirty="0"/>
              <a:t>Legfontosabb feladat a növényvédelem</a:t>
            </a:r>
          </a:p>
          <a:p>
            <a:pPr rtl="0"/>
            <a:r>
              <a:rPr lang="hu-HU" dirty="0" err="1"/>
              <a:t>Ürszelvény</a:t>
            </a:r>
            <a:r>
              <a:rPr lang="hu-HU" dirty="0"/>
              <a:t> biztosítás</a:t>
            </a:r>
          </a:p>
          <a:p>
            <a:pPr rtl="0"/>
            <a:r>
              <a:rPr lang="hu-HU" dirty="0"/>
              <a:t>Nem lehet</a:t>
            </a:r>
          </a:p>
          <a:p>
            <a:pPr lvl="1"/>
            <a:r>
              <a:rPr lang="hu-HU" dirty="0"/>
              <a:t>száraz fa, száraz ág</a:t>
            </a:r>
          </a:p>
          <a:p>
            <a:pPr lvl="1"/>
            <a:r>
              <a:rPr lang="hu-HU" dirty="0"/>
              <a:t>Fagyöngy</a:t>
            </a:r>
          </a:p>
          <a:p>
            <a:pPr lvl="1"/>
            <a:r>
              <a:rPr lang="hu-HU" dirty="0"/>
              <a:t>Karantén kártevővel fertőzött fa</a:t>
            </a:r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8189332" y="1087193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Tervszerű, </a:t>
            </a:r>
          </a:p>
          <a:p>
            <a:r>
              <a:rPr lang="hu-HU" dirty="0"/>
              <a:t>és nem tűzoltás!</a:t>
            </a:r>
          </a:p>
        </p:txBody>
      </p:sp>
      <p:sp>
        <p:nvSpPr>
          <p:cNvPr id="9" name="Szalag: felfelé billentett 8">
            <a:extLst>
              <a:ext uri="{FF2B5EF4-FFF2-40B4-BE49-F238E27FC236}">
                <a16:creationId xmlns:a16="http://schemas.microsoft.com/office/drawing/2014/main" id="{2D21EBBD-3250-43E1-BB8B-E85B1F539FD0}"/>
              </a:ext>
            </a:extLst>
          </p:cNvPr>
          <p:cNvSpPr/>
          <p:nvPr/>
        </p:nvSpPr>
        <p:spPr>
          <a:xfrm>
            <a:off x="6304181" y="3429000"/>
            <a:ext cx="5583019" cy="2465599"/>
          </a:xfrm>
          <a:prstGeom prst="ribbon2">
            <a:avLst>
              <a:gd name="adj1" fmla="val 30674"/>
              <a:gd name="adj2" fmla="val 5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Fasorfenntartási terv készítése.</a:t>
            </a:r>
          </a:p>
          <a:p>
            <a:pPr algn="ctr"/>
            <a:r>
              <a:rPr lang="hu-HU" dirty="0"/>
              <a:t>Munkatársak oktatása.</a:t>
            </a:r>
          </a:p>
          <a:p>
            <a:pPr algn="ctr"/>
            <a:r>
              <a:rPr lang="hu-HU" dirty="0"/>
              <a:t>Együttműködés a szolgáltatóval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14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Fa</a:t>
            </a:r>
            <a:r>
              <a:rPr lang="hu-HU" dirty="0"/>
              <a:t>kivágás, fasorleváltás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Terv szerint</a:t>
            </a:r>
          </a:p>
          <a:p>
            <a:pPr rtl="0"/>
            <a:r>
              <a:rPr lang="hu-HU" dirty="0"/>
              <a:t>Lakók tájékoztatásával</a:t>
            </a:r>
          </a:p>
          <a:p>
            <a:pPr rtl="0"/>
            <a:r>
              <a:rPr lang="hu-HU" dirty="0"/>
              <a:t>Kivágott fák nyilvántartása</a:t>
            </a:r>
          </a:p>
          <a:p>
            <a:pPr rtl="0"/>
            <a:r>
              <a:rPr lang="hu-HU" dirty="0"/>
              <a:t>Kivágott fák pótlása</a:t>
            </a:r>
          </a:p>
          <a:p>
            <a:pPr rtl="0"/>
            <a:r>
              <a:rPr lang="hu-HU" dirty="0"/>
              <a:t>Fa alap képzése</a:t>
            </a:r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8109433" y="1286002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Nem kell tőle félni!</a:t>
            </a:r>
          </a:p>
        </p:txBody>
      </p:sp>
      <p:sp>
        <p:nvSpPr>
          <p:cNvPr id="9" name="Szalag: felfelé billentett 8">
            <a:extLst>
              <a:ext uri="{FF2B5EF4-FFF2-40B4-BE49-F238E27FC236}">
                <a16:creationId xmlns:a16="http://schemas.microsoft.com/office/drawing/2014/main" id="{2D21EBBD-3250-43E1-BB8B-E85B1F539FD0}"/>
              </a:ext>
            </a:extLst>
          </p:cNvPr>
          <p:cNvSpPr/>
          <p:nvPr/>
        </p:nvSpPr>
        <p:spPr>
          <a:xfrm>
            <a:off x="6238241" y="3429000"/>
            <a:ext cx="5384800" cy="2433320"/>
          </a:xfrm>
          <a:prstGeom prst="ribbon2">
            <a:avLst>
              <a:gd name="adj1" fmla="val 30674"/>
              <a:gd name="adj2" fmla="val 5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Lakók tájékoztatása.</a:t>
            </a:r>
          </a:p>
          <a:p>
            <a:pPr algn="ctr"/>
            <a:r>
              <a:rPr lang="hu-HU" dirty="0"/>
              <a:t>Előre kitáblázás.</a:t>
            </a:r>
          </a:p>
          <a:p>
            <a:pPr algn="ctr"/>
            <a:r>
              <a:rPr lang="hu-HU" dirty="0"/>
              <a:t>Köszönet a fának.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01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Fa</a:t>
            </a:r>
            <a:r>
              <a:rPr lang="hu-HU" dirty="0"/>
              <a:t>állomány fejlesztése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726858" cy="4187952"/>
          </a:xfrm>
        </p:spPr>
        <p:txBody>
          <a:bodyPr rtlCol="0"/>
          <a:lstStyle/>
          <a:p>
            <a:pPr rtl="0"/>
            <a:r>
              <a:rPr lang="hu-HU" dirty="0"/>
              <a:t>Terv szerint</a:t>
            </a:r>
          </a:p>
          <a:p>
            <a:pPr rtl="0"/>
            <a:r>
              <a:rPr lang="hu-HU" dirty="0"/>
              <a:t>Lakók tájékoztatásával</a:t>
            </a:r>
          </a:p>
          <a:p>
            <a:pPr rtl="0"/>
            <a:r>
              <a:rPr lang="hu-HU" dirty="0"/>
              <a:t>Öt évig fenntartani</a:t>
            </a:r>
          </a:p>
          <a:p>
            <a:pPr rtl="0"/>
            <a:r>
              <a:rPr lang="hu-HU" dirty="0"/>
              <a:t>Faültetési programokat indítani</a:t>
            </a:r>
          </a:p>
          <a:p>
            <a:pPr rtl="0"/>
            <a:endParaRPr lang="hu-HU" dirty="0"/>
          </a:p>
          <a:p>
            <a:pPr rtl="0"/>
            <a:endParaRPr lang="hu-HU" dirty="0"/>
          </a:p>
          <a:p>
            <a:pPr rtl="0"/>
            <a:endParaRPr lang="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230BDF-9360-4EE7-94CF-D1A8B2B8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28" y="760245"/>
            <a:ext cx="3477811" cy="152750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993B564-69E6-43E6-8EF7-D7C7FEAE12FE}"/>
              </a:ext>
            </a:extLst>
          </p:cNvPr>
          <p:cNvSpPr txBox="1"/>
          <p:nvPr/>
        </p:nvSpPr>
        <p:spPr>
          <a:xfrm>
            <a:off x="8109433" y="128600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kevesebb több!</a:t>
            </a:r>
          </a:p>
        </p:txBody>
      </p:sp>
      <p:sp>
        <p:nvSpPr>
          <p:cNvPr id="9" name="Szalag: felfelé billentett 8">
            <a:extLst>
              <a:ext uri="{FF2B5EF4-FFF2-40B4-BE49-F238E27FC236}">
                <a16:creationId xmlns:a16="http://schemas.microsoft.com/office/drawing/2014/main" id="{2D21EBBD-3250-43E1-BB8B-E85B1F539FD0}"/>
              </a:ext>
            </a:extLst>
          </p:cNvPr>
          <p:cNvSpPr/>
          <p:nvPr/>
        </p:nvSpPr>
        <p:spPr>
          <a:xfrm>
            <a:off x="6228323" y="3579601"/>
            <a:ext cx="5583019" cy="2308881"/>
          </a:xfrm>
          <a:prstGeom prst="ribbon2">
            <a:avLst>
              <a:gd name="adj1" fmla="val 30674"/>
              <a:gd name="adj2" fmla="val 5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Terv szerinti faültetés!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10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Természetbarát bemutató illusztrált tájképpel (szélesvásznú)</Template>
  <TotalTime>109</TotalTime>
  <Words>322</Words>
  <Application>Microsoft Office PowerPoint</Application>
  <PresentationFormat>Szélesvásznú</PresentationFormat>
  <Paragraphs>139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Természeti ábra (16x9)</vt:lpstr>
      <vt:lpstr>Faállomány gazdálkodás</vt:lpstr>
      <vt:lpstr>Faállomány gazdálkodás</vt:lpstr>
      <vt:lpstr>Faállományok</vt:lpstr>
      <vt:lpstr>Faállomány nyilvántartása</vt:lpstr>
      <vt:lpstr>Faállomány kezelési terv</vt:lpstr>
      <vt:lpstr>Faállomány védelme</vt:lpstr>
      <vt:lpstr>Faállomány gondozása</vt:lpstr>
      <vt:lpstr>Fakivágás, fasorleváltás</vt:lpstr>
      <vt:lpstr>Faállomány fejlesztése</vt:lpstr>
      <vt:lpstr>Egy fa ápolása</vt:lpstr>
      <vt:lpstr>Egyép szempontok</vt:lpstr>
      <vt:lpstr>Jó felkészülést!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Faállomány gazdálkodás</dc:title>
  <dc:creator>Zoltán Lukács</dc:creator>
  <cp:lastModifiedBy>Barta Petra</cp:lastModifiedBy>
  <cp:revision>12</cp:revision>
  <dcterms:created xsi:type="dcterms:W3CDTF">2018-12-30T12:35:13Z</dcterms:created>
  <dcterms:modified xsi:type="dcterms:W3CDTF">2022-06-02T10:16:33Z</dcterms:modified>
</cp:coreProperties>
</file>